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notesMasterIdLst>
    <p:notesMasterId r:id="rId12"/>
  </p:notesMasterIdLst>
  <p:handoutMasterIdLst>
    <p:handoutMasterId r:id="rId13"/>
  </p:handoutMasterIdLst>
  <p:sldIdLst>
    <p:sldId id="257" r:id="rId2"/>
    <p:sldId id="258" r:id="rId3"/>
    <p:sldId id="259" r:id="rId4"/>
    <p:sldId id="298" r:id="rId5"/>
    <p:sldId id="297" r:id="rId6"/>
    <p:sldId id="260" r:id="rId7"/>
    <p:sldId id="261" r:id="rId8"/>
    <p:sldId id="262" r:id="rId9"/>
    <p:sldId id="300" r:id="rId10"/>
    <p:sldId id="296" r:id="rId11"/>
  </p:sldIdLst>
  <p:sldSz cx="10287000" cy="6858000" type="35mm"/>
  <p:notesSz cx="7315200" cy="9601200"/>
  <p:custShowLst>
    <p:custShow name="Custom Show 1" id="0">
      <p:sldLst>
        <p:sld r:id="rId10"/>
      </p:sldLst>
    </p:custShow>
  </p:custShow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B076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>
        <p:scale>
          <a:sx n="95" d="100"/>
          <a:sy n="95" d="100"/>
        </p:scale>
        <p:origin x="234" y="510"/>
      </p:cViewPr>
      <p:guideLst>
        <p:guide orient="horz" pos="2160"/>
        <p:guide pos="32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9CB395CC-EA95-45E9-AF60-C518536D3BE8}" type="datetimeFigureOut">
              <a:rPr lang="en-US" smtClean="0"/>
              <a:pPr/>
              <a:t>7/27/2021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08150CDD-D0EA-4A6C-9E64-F9C0B7ED70B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C622142-51E8-40C0-BB7B-ED9670C908BF}" type="datetimeFigureOut">
              <a:rPr lang="en-US" smtClean="0"/>
              <a:pPr/>
              <a:t>7/27/2021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57263" y="720725"/>
            <a:ext cx="5400675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E8BFFC81-F588-4C57-AB9F-D8353E82A9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57263" y="720725"/>
            <a:ext cx="5400675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BFFC81-F588-4C57-AB9F-D8353E82A9E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BFFC81-F588-4C57-AB9F-D8353E82A9E6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6086456" y="3810001"/>
            <a:ext cx="4200546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6086479" y="3897010"/>
            <a:ext cx="4200527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6086479" y="4115167"/>
            <a:ext cx="4200527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6086475" y="4164403"/>
            <a:ext cx="2211705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6086475" y="4199572"/>
            <a:ext cx="2211705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6086475" y="3962400"/>
            <a:ext cx="3446145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8298570" y="4060983"/>
            <a:ext cx="1800225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2" y="3649662"/>
            <a:ext cx="10287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" y="3675528"/>
            <a:ext cx="10287002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7215811" y="3643090"/>
            <a:ext cx="3071195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10287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14350" y="2401890"/>
            <a:ext cx="9515475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14350" y="3899939"/>
            <a:ext cx="5572125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543800" y="4206240"/>
            <a:ext cx="1080135" cy="4572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7/27/2021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6086475" y="4205288"/>
            <a:ext cx="1457325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9360099" y="1136"/>
            <a:ext cx="841176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9525" y="1143000"/>
            <a:ext cx="2143125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1143000"/>
            <a:ext cx="702945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603" y="1981202"/>
            <a:ext cx="874395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603" y="3367089"/>
            <a:ext cx="874395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0" y="2249425"/>
            <a:ext cx="4543425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29225" y="2249425"/>
            <a:ext cx="4543425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625" y="1143000"/>
            <a:ext cx="942975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8625" y="2244970"/>
            <a:ext cx="4546854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311382" y="2244970"/>
            <a:ext cx="4546997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28625" y="2708519"/>
            <a:ext cx="4546854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08097" y="2708519"/>
            <a:ext cx="4546997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7/27/2021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1143000"/>
            <a:ext cx="92583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06640" y="612648"/>
            <a:ext cx="1076922" cy="4572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7/27/2021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915025" y="612648"/>
            <a:ext cx="1491615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9196578" y="2272"/>
            <a:ext cx="857250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22683" y="1101970"/>
            <a:ext cx="380619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22683" y="2010727"/>
            <a:ext cx="380619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71450" y="776287"/>
            <a:ext cx="5740146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0489" y="1109162"/>
            <a:ext cx="66015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4130" y="1143000"/>
            <a:ext cx="51435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49498" y="3274310"/>
            <a:ext cx="291465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2" y="366821"/>
            <a:ext cx="10287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10287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4" y="308278"/>
            <a:ext cx="10287002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6086456" y="360247"/>
            <a:ext cx="4200546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6086479" y="440114"/>
            <a:ext cx="4200527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6083256" y="497504"/>
            <a:ext cx="3446145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8295353" y="588943"/>
            <a:ext cx="1800225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10220588" y="-2001"/>
            <a:ext cx="64830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10175042" y="-2001"/>
            <a:ext cx="30861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10153607" y="-2001"/>
            <a:ext cx="10287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10097351" y="-2001"/>
            <a:ext cx="30861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10030137" y="380"/>
            <a:ext cx="61722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9982659" y="380"/>
            <a:ext cx="10287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514350" y="1143000"/>
            <a:ext cx="92583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514350" y="2249424"/>
            <a:ext cx="92583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09853" y="612648"/>
            <a:ext cx="1076922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915025" y="612648"/>
            <a:ext cx="1491615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9196578" y="2272"/>
            <a:ext cx="85725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ransition>
    <p:wipe dir="d"/>
  </p:transition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914400"/>
            <a:ext cx="9258300" cy="503238"/>
          </a:xfrm>
        </p:spPr>
        <p:txBody>
          <a:bodyPr>
            <a:normAutofit fontScale="90000"/>
          </a:bodyPr>
          <a:lstStyle/>
          <a:p>
            <a:r>
              <a:rPr lang="en-US" sz="2700" dirty="0" err="1" smtClean="0">
                <a:solidFill>
                  <a:srgbClr val="FF0000"/>
                </a:solidFill>
                <a:latin typeface="Arial Narrow" pitchFamily="34" charset="0"/>
              </a:rPr>
              <a:t>Shri</a:t>
            </a:r>
            <a:r>
              <a:rPr lang="en-US" sz="2700" dirty="0" smtClean="0">
                <a:solidFill>
                  <a:srgbClr val="FF0000"/>
                </a:solidFill>
                <a:latin typeface="Arial Narrow" pitchFamily="34" charset="0"/>
              </a:rPr>
              <a:t>. </a:t>
            </a:r>
            <a:r>
              <a:rPr lang="en-US" sz="2700" dirty="0" err="1" smtClean="0">
                <a:solidFill>
                  <a:srgbClr val="FF0000"/>
                </a:solidFill>
                <a:latin typeface="Arial Narrow" pitchFamily="34" charset="0"/>
              </a:rPr>
              <a:t>Shivaji</a:t>
            </a:r>
            <a:r>
              <a:rPr lang="en-US" sz="2700" dirty="0" smtClean="0">
                <a:solidFill>
                  <a:srgbClr val="FF0000"/>
                </a:solidFill>
                <a:latin typeface="Arial Narrow" pitchFamily="34" charset="0"/>
              </a:rPr>
              <a:t>  Education Society Amravati’s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002060"/>
                </a:solidFill>
                <a:latin typeface="Bernard MT Condensed" pitchFamily="18" charset="0"/>
              </a:rPr>
              <a:t>SHRI.SHIVAJI SCIENCE &amp;  ARTS COLLEGE, CHIKHLI</a:t>
            </a:r>
            <a:r>
              <a:rPr lang="en-US" dirty="0" smtClean="0">
                <a:solidFill>
                  <a:srgbClr val="002060"/>
                </a:solidFill>
              </a:rPr>
              <a:t>.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0075" y="1905002"/>
            <a:ext cx="9258300" cy="41616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2000" i="1" dirty="0" smtClean="0">
                <a:solidFill>
                  <a:srgbClr val="002060"/>
                </a:solidFill>
                <a:latin typeface="Bahnschrift SemiLight SemiConde" pitchFamily="34" charset="0"/>
              </a:rPr>
              <a:t>Affiliated  to  </a:t>
            </a:r>
            <a:r>
              <a:rPr lang="en-US" sz="2000" i="1" dirty="0" err="1" smtClean="0">
                <a:solidFill>
                  <a:srgbClr val="002060"/>
                </a:solidFill>
                <a:latin typeface="Bahnschrift SemiLight SemiConde" pitchFamily="34" charset="0"/>
              </a:rPr>
              <a:t>Sant</a:t>
            </a:r>
            <a:r>
              <a:rPr lang="en-US" sz="2000" i="1" dirty="0" smtClean="0">
                <a:solidFill>
                  <a:srgbClr val="002060"/>
                </a:solidFill>
                <a:latin typeface="Bahnschrift SemiLight SemiConde" pitchFamily="34" charset="0"/>
              </a:rPr>
              <a:t>  </a:t>
            </a:r>
            <a:r>
              <a:rPr lang="en-US" sz="2000" i="1" dirty="0" err="1" smtClean="0">
                <a:solidFill>
                  <a:srgbClr val="002060"/>
                </a:solidFill>
                <a:latin typeface="Bahnschrift SemiLight SemiConde" pitchFamily="34" charset="0"/>
              </a:rPr>
              <a:t>Gadge</a:t>
            </a:r>
            <a:r>
              <a:rPr lang="en-US" sz="2000" i="1" dirty="0" smtClean="0">
                <a:solidFill>
                  <a:srgbClr val="002060"/>
                </a:solidFill>
                <a:latin typeface="Bahnschrift SemiLight SemiConde" pitchFamily="34" charset="0"/>
              </a:rPr>
              <a:t> Baba  Amravati University, Amravati.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04900" y="2362200"/>
            <a:ext cx="83439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/>
              <a:t>B.Sc.Sem</a:t>
            </a:r>
            <a:r>
              <a:rPr lang="en-US" sz="4000" b="1" dirty="0" smtClean="0"/>
              <a:t> - II</a:t>
            </a:r>
            <a:endParaRPr lang="en-US" b="1" dirty="0" smtClean="0"/>
          </a:p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Baskerville Old Face" pitchFamily="18" charset="0"/>
              </a:rPr>
              <a:t>CHEMISTRY</a:t>
            </a:r>
          </a:p>
          <a:p>
            <a:pPr algn="ctr"/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866900" y="3886200"/>
            <a:ext cx="7010400" cy="584775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002060"/>
                </a:solidFill>
                <a:latin typeface="Elephant" pitchFamily="18" charset="0"/>
              </a:rPr>
              <a:t>Topic-Unit-III Alkyl Halides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57300" y="4853354"/>
            <a:ext cx="7886700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AUTHOR</a:t>
            </a:r>
          </a:p>
          <a:p>
            <a:pPr algn="ctr"/>
            <a:endParaRPr lang="en-US" b="1" dirty="0" smtClean="0"/>
          </a:p>
          <a:p>
            <a:pPr algn="ctr"/>
            <a:r>
              <a:rPr lang="en-US" sz="2400" b="1" dirty="0" smtClean="0"/>
              <a:t>MR. SANDIP  V. DAUTPURE</a:t>
            </a:r>
          </a:p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M. Sc. M.Ed. NET , SET</a:t>
            </a:r>
          </a:p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Assistant Professor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 descr="C:\Users\User\Desktop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" y="5644063"/>
            <a:ext cx="2057399" cy="1213937"/>
          </a:xfrm>
          <a:prstGeom prst="rect">
            <a:avLst/>
          </a:prstGeom>
          <a:noFill/>
        </p:spPr>
      </p:pic>
      <p:pic>
        <p:nvPicPr>
          <p:cNvPr id="9" name="Picture 3" descr="C:\Users\User\Desktop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8229600" y="5644661"/>
            <a:ext cx="2057400" cy="1213339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1143000"/>
            <a:ext cx="9258300" cy="4870939"/>
          </a:xfrm>
        </p:spPr>
        <p:txBody>
          <a:bodyPr/>
          <a:lstStyle/>
          <a:p>
            <a:pPr algn="ctr"/>
            <a:r>
              <a:rPr lang="en-US" dirty="0" smtClean="0">
                <a:latin typeface="Bodoni MT Black" pitchFamily="18" charset="0"/>
              </a:rPr>
              <a:t>Thanks !!!</a:t>
            </a:r>
            <a:endParaRPr lang="en-US" dirty="0">
              <a:latin typeface="Bodoni MT Black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0100" y="1143000"/>
            <a:ext cx="86868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CONTENT/SYLLABUS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3900" y="2057400"/>
            <a:ext cx="9258300" cy="4325112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Vinyl Chloride( </a:t>
            </a:r>
            <a:r>
              <a:rPr lang="en-US" dirty="0" err="1" smtClean="0">
                <a:solidFill>
                  <a:srgbClr val="FF0000"/>
                </a:solidFill>
              </a:rPr>
              <a:t>Chloroethylene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Synthesis of Vinyl Chloride from acetylene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Reactions of Vinyl Chloride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Allyl</a:t>
            </a:r>
            <a:r>
              <a:rPr lang="en-US" dirty="0" smtClean="0">
                <a:solidFill>
                  <a:srgbClr val="FF0000"/>
                </a:solidFill>
              </a:rPr>
              <a:t> Chloride(3-Chloropropene)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Synthesis of </a:t>
            </a:r>
            <a:r>
              <a:rPr lang="en-US" dirty="0" err="1" smtClean="0">
                <a:solidFill>
                  <a:srgbClr val="002060"/>
                </a:solidFill>
              </a:rPr>
              <a:t>Allyl</a:t>
            </a:r>
            <a:r>
              <a:rPr lang="en-US" dirty="0" smtClean="0">
                <a:solidFill>
                  <a:srgbClr val="002060"/>
                </a:solidFill>
              </a:rPr>
              <a:t> Chloride from </a:t>
            </a:r>
            <a:r>
              <a:rPr lang="en-US" dirty="0" err="1" smtClean="0">
                <a:solidFill>
                  <a:srgbClr val="002060"/>
                </a:solidFill>
              </a:rPr>
              <a:t>propene</a:t>
            </a:r>
            <a:r>
              <a:rPr lang="en-US" dirty="0" smtClean="0">
                <a:solidFill>
                  <a:srgbClr val="002060"/>
                </a:solidFill>
              </a:rPr>
              <a:t>.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Reactions of </a:t>
            </a:r>
            <a:r>
              <a:rPr lang="en-US" dirty="0" err="1" smtClean="0">
                <a:solidFill>
                  <a:srgbClr val="002060"/>
                </a:solidFill>
              </a:rPr>
              <a:t>Allyl</a:t>
            </a:r>
            <a:r>
              <a:rPr lang="en-US" dirty="0" smtClean="0">
                <a:solidFill>
                  <a:srgbClr val="002060"/>
                </a:solidFill>
              </a:rPr>
              <a:t> chloride.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Common Reactions shown by </a:t>
            </a:r>
            <a:r>
              <a:rPr lang="en-US" dirty="0" err="1" smtClean="0">
                <a:solidFill>
                  <a:srgbClr val="002060"/>
                </a:solidFill>
              </a:rPr>
              <a:t>Allyl</a:t>
            </a:r>
            <a:r>
              <a:rPr lang="en-US" dirty="0" smtClean="0">
                <a:solidFill>
                  <a:srgbClr val="002060"/>
                </a:solidFill>
              </a:rPr>
              <a:t> Chloride.</a:t>
            </a:r>
          </a:p>
          <a:p>
            <a:r>
              <a:rPr lang="en-US" dirty="0" err="1" smtClean="0">
                <a:solidFill>
                  <a:srgbClr val="002060"/>
                </a:solidFill>
              </a:rPr>
              <a:t>Comparision</a:t>
            </a:r>
            <a:r>
              <a:rPr lang="en-US" dirty="0" smtClean="0">
                <a:solidFill>
                  <a:srgbClr val="002060"/>
                </a:solidFill>
              </a:rPr>
              <a:t> of Vinyl and </a:t>
            </a:r>
            <a:r>
              <a:rPr lang="en-US" dirty="0" err="1" smtClean="0">
                <a:solidFill>
                  <a:srgbClr val="002060"/>
                </a:solidFill>
              </a:rPr>
              <a:t>allyl</a:t>
            </a:r>
            <a:r>
              <a:rPr lang="en-US" dirty="0" smtClean="0">
                <a:solidFill>
                  <a:srgbClr val="002060"/>
                </a:solidFill>
              </a:rPr>
              <a:t> Chloride.</a:t>
            </a:r>
          </a:p>
          <a:p>
            <a:pPr>
              <a:buNone/>
            </a:pPr>
            <a:endParaRPr lang="en-US" dirty="0" smtClean="0">
              <a:solidFill>
                <a:srgbClr val="002060"/>
              </a:solidFill>
            </a:endParaRP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Introduction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>
                <a:solidFill>
                  <a:srgbClr val="0070C0"/>
                </a:solidFill>
              </a:rPr>
              <a:t>Vinyl Chloride is the compound obtained by replacing on of the hydrogen atom in ethylene</a:t>
            </a:r>
          </a:p>
          <a:p>
            <a:pPr algn="just"/>
            <a:r>
              <a:rPr lang="en-US" dirty="0" smtClean="0">
                <a:solidFill>
                  <a:srgbClr val="FF0000"/>
                </a:solidFill>
              </a:rPr>
              <a:t>In vinyl Chloride , Chlorine atom is  bonded to </a:t>
            </a:r>
            <a:r>
              <a:rPr lang="en-US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</a:t>
            </a:r>
            <a:r>
              <a:rPr lang="en-US" dirty="0" smtClean="0">
                <a:solidFill>
                  <a:srgbClr val="FF0000"/>
                </a:solidFill>
              </a:rPr>
              <a:t>2 hybridized carbon atom of the C=C bond.</a:t>
            </a:r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endParaRPr lang="en-US" dirty="0"/>
          </a:p>
        </p:txBody>
      </p:sp>
      <p:pic>
        <p:nvPicPr>
          <p:cNvPr id="39938" name="Picture 2" descr="File:Vinyl-chloride-3D-balls.png - Wikimedia Common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6134100" y="4343400"/>
            <a:ext cx="3657600" cy="1924051"/>
          </a:xfrm>
          <a:prstGeom prst="rect">
            <a:avLst/>
          </a:prstGeom>
          <a:noFill/>
        </p:spPr>
      </p:pic>
      <p:pic>
        <p:nvPicPr>
          <p:cNvPr id="39940" name="Picture 4" descr="File:Vinyl-chloride-2D.svg - Wikimedia Common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28700" y="4267200"/>
            <a:ext cx="4114800" cy="205740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9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Synthesis of Vinyl Chloride from Acetylene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endParaRPr lang="en-US" dirty="0"/>
          </a:p>
        </p:txBody>
      </p:sp>
      <p:pic>
        <p:nvPicPr>
          <p:cNvPr id="57346" name="Picture 2" descr="How is acetylene converted to i Westron ii Vinyl c class 12 chemistry CBS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52500" y="2209800"/>
            <a:ext cx="8534400" cy="2667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4686300" y="3200400"/>
            <a:ext cx="1676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Hg2Cl2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14900" y="3810000"/>
            <a:ext cx="1676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433 K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7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85800"/>
            <a:ext cx="9944100" cy="15240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Reactions of Vinyl Chloride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 smtClean="0">
                <a:solidFill>
                  <a:srgbClr val="002060"/>
                </a:solidFill>
                <a:latin typeface="Arial Rounded MT Bold" pitchFamily="34" charset="0"/>
              </a:rPr>
              <a:t>Reactions with Aqueous KOH(</a:t>
            </a:r>
            <a:r>
              <a:rPr lang="en-US" sz="2400" b="1" dirty="0" smtClean="0">
                <a:solidFill>
                  <a:srgbClr val="002060"/>
                </a:solidFill>
                <a:latin typeface="Arial Rounded MT Bold" pitchFamily="34" charset="0"/>
              </a:rPr>
              <a:t>Substitution reaction)</a:t>
            </a:r>
            <a:endParaRPr lang="en-US" sz="2400" b="1" dirty="0" smtClean="0">
              <a:solidFill>
                <a:srgbClr val="002060"/>
              </a:solidFill>
              <a:latin typeface="Arial Rounded MT Bold" pitchFamily="34" charset="0"/>
            </a:endParaRPr>
          </a:p>
          <a:p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CH2=CH-</a:t>
            </a:r>
            <a:r>
              <a:rPr lang="en-US" dirty="0" err="1" smtClean="0">
                <a:solidFill>
                  <a:srgbClr val="FF0000"/>
                </a:solidFill>
              </a:rPr>
              <a:t>Cl</a:t>
            </a:r>
            <a:r>
              <a:rPr lang="en-US" dirty="0" smtClean="0">
                <a:solidFill>
                  <a:srgbClr val="FF0000"/>
                </a:solidFill>
              </a:rPr>
              <a:t> + KOH(</a:t>
            </a:r>
            <a:r>
              <a:rPr lang="en-US" dirty="0" err="1" smtClean="0">
                <a:solidFill>
                  <a:srgbClr val="FF0000"/>
                </a:solidFill>
              </a:rPr>
              <a:t>aq</a:t>
            </a:r>
            <a:r>
              <a:rPr lang="en-US" dirty="0" smtClean="0">
                <a:solidFill>
                  <a:srgbClr val="FF0000"/>
                </a:solidFill>
              </a:rPr>
              <a:t>)  </a:t>
            </a:r>
            <a:r>
              <a:rPr lang="en-US" dirty="0" smtClean="0">
                <a:solidFill>
                  <a:srgbClr val="FF0000"/>
                </a:solidFill>
                <a:latin typeface="Arial"/>
                <a:cs typeface="Arial"/>
              </a:rPr>
              <a:t>→ CH2=CH-OH + </a:t>
            </a:r>
            <a:r>
              <a:rPr lang="en-US" dirty="0" err="1" smtClean="0">
                <a:solidFill>
                  <a:srgbClr val="FF0000"/>
                </a:solidFill>
                <a:latin typeface="Arial"/>
                <a:cs typeface="Arial"/>
              </a:rPr>
              <a:t>KCl</a:t>
            </a:r>
            <a:endParaRPr lang="en-US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Vinyl chloride on heating with aqueous KOH at high temp. under high pressure gives vinyl alcohol</a:t>
            </a:r>
            <a:r>
              <a:rPr lang="en-US" dirty="0" smtClean="0">
                <a:latin typeface="Arial"/>
                <a:cs typeface="Arial"/>
              </a:rPr>
              <a:t>.</a:t>
            </a:r>
          </a:p>
          <a:p>
            <a:r>
              <a:rPr lang="en-US" b="1" dirty="0" smtClean="0">
                <a:solidFill>
                  <a:srgbClr val="FF0000"/>
                </a:solidFill>
                <a:latin typeface="Arial Rounded MT Bold" pitchFamily="34" charset="0"/>
              </a:rPr>
              <a:t>Reactions with </a:t>
            </a:r>
            <a:r>
              <a:rPr lang="en-US" b="1" dirty="0" err="1" smtClean="0">
                <a:solidFill>
                  <a:srgbClr val="FF0000"/>
                </a:solidFill>
                <a:latin typeface="Arial Rounded MT Bold" pitchFamily="34" charset="0"/>
              </a:rPr>
              <a:t>Alcholic</a:t>
            </a:r>
            <a:r>
              <a:rPr lang="en-US" b="1" dirty="0" smtClean="0">
                <a:solidFill>
                  <a:srgbClr val="FF0000"/>
                </a:solidFill>
                <a:latin typeface="Arial Rounded MT Bold" pitchFamily="34" charset="0"/>
              </a:rPr>
              <a:t>  KOH(Elimination  </a:t>
            </a:r>
            <a:r>
              <a:rPr lang="en-US" b="1" dirty="0" smtClean="0">
                <a:solidFill>
                  <a:srgbClr val="FF0000"/>
                </a:solidFill>
                <a:latin typeface="Arial Rounded MT Bold" pitchFamily="34" charset="0"/>
              </a:rPr>
              <a:t>reaction</a:t>
            </a:r>
            <a:r>
              <a:rPr lang="en-US" b="1" dirty="0" smtClean="0">
                <a:solidFill>
                  <a:srgbClr val="FF0000"/>
                </a:solidFill>
                <a:latin typeface="Arial Rounded MT Bold" pitchFamily="34" charset="0"/>
              </a:rPr>
              <a:t>)</a:t>
            </a:r>
          </a:p>
          <a:p>
            <a:r>
              <a:rPr lang="en-US" sz="2400" b="1" dirty="0" smtClean="0">
                <a:solidFill>
                  <a:srgbClr val="6B0764"/>
                </a:solidFill>
              </a:rPr>
              <a:t>CH2=CH-</a:t>
            </a:r>
            <a:r>
              <a:rPr lang="en-US" sz="2400" b="1" dirty="0" err="1" smtClean="0">
                <a:solidFill>
                  <a:srgbClr val="6B0764"/>
                </a:solidFill>
              </a:rPr>
              <a:t>Cl</a:t>
            </a:r>
            <a:r>
              <a:rPr lang="en-US" sz="2400" b="1" dirty="0" smtClean="0">
                <a:solidFill>
                  <a:srgbClr val="6B0764"/>
                </a:solidFill>
              </a:rPr>
              <a:t> + </a:t>
            </a:r>
            <a:r>
              <a:rPr lang="en-US" sz="2400" b="1" dirty="0" smtClean="0">
                <a:solidFill>
                  <a:srgbClr val="6B0764"/>
                </a:solidFill>
              </a:rPr>
              <a:t>KOH(alcoholic)  </a:t>
            </a:r>
            <a:r>
              <a:rPr lang="en-US" sz="2400" b="1" dirty="0" smtClean="0">
                <a:solidFill>
                  <a:srgbClr val="6B0764"/>
                </a:solidFill>
                <a:latin typeface="Arial"/>
                <a:cs typeface="Arial"/>
              </a:rPr>
              <a:t>→CH≡ CH + </a:t>
            </a:r>
            <a:r>
              <a:rPr lang="en-US" sz="2400" b="1" dirty="0" err="1" smtClean="0">
                <a:solidFill>
                  <a:srgbClr val="6B0764"/>
                </a:solidFill>
                <a:latin typeface="Arial"/>
                <a:cs typeface="Arial"/>
              </a:rPr>
              <a:t>KCl</a:t>
            </a:r>
            <a:r>
              <a:rPr lang="en-US" sz="2400" b="1" dirty="0" smtClean="0">
                <a:solidFill>
                  <a:srgbClr val="6B0764"/>
                </a:solidFill>
                <a:latin typeface="Arial"/>
                <a:cs typeface="Arial"/>
              </a:rPr>
              <a:t> +H2O</a:t>
            </a:r>
          </a:p>
          <a:p>
            <a:r>
              <a:rPr lang="en-US" sz="2000" b="1" dirty="0" smtClean="0">
                <a:solidFill>
                  <a:srgbClr val="00B0F0"/>
                </a:solidFill>
                <a:latin typeface="Arial"/>
                <a:cs typeface="Arial"/>
              </a:rPr>
              <a:t>CH2=CH-CH-</a:t>
            </a:r>
            <a:r>
              <a:rPr lang="en-US" sz="2000" b="1" dirty="0" err="1" smtClean="0">
                <a:solidFill>
                  <a:srgbClr val="00B0F0"/>
                </a:solidFill>
                <a:latin typeface="Arial"/>
                <a:cs typeface="Arial"/>
              </a:rPr>
              <a:t>Cl</a:t>
            </a:r>
            <a:r>
              <a:rPr lang="en-US" sz="2000" b="1" dirty="0" smtClean="0">
                <a:solidFill>
                  <a:srgbClr val="00B0F0"/>
                </a:solidFill>
                <a:latin typeface="Arial"/>
                <a:cs typeface="Arial"/>
              </a:rPr>
              <a:t> +</a:t>
            </a:r>
            <a:r>
              <a:rPr lang="en-US" sz="2000" b="1" dirty="0" smtClean="0">
                <a:solidFill>
                  <a:srgbClr val="00B0F0"/>
                </a:solidFill>
              </a:rPr>
              <a:t> + KOH(alcoholic) </a:t>
            </a:r>
            <a:r>
              <a:rPr lang="en-US" sz="2000" b="1" dirty="0" smtClean="0">
                <a:solidFill>
                  <a:srgbClr val="00B0F0"/>
                </a:solidFill>
                <a:latin typeface="Arial"/>
                <a:cs typeface="Arial"/>
              </a:rPr>
              <a:t>→ CH2=C=CH2 +</a:t>
            </a:r>
            <a:r>
              <a:rPr lang="en-US" sz="2000" b="1" dirty="0" err="1" smtClean="0">
                <a:solidFill>
                  <a:srgbClr val="00B0F0"/>
                </a:solidFill>
                <a:latin typeface="Arial"/>
                <a:cs typeface="Arial"/>
              </a:rPr>
              <a:t>KCl</a:t>
            </a:r>
            <a:r>
              <a:rPr lang="en-US" sz="2000" b="1" dirty="0" smtClean="0">
                <a:solidFill>
                  <a:srgbClr val="00B0F0"/>
                </a:solidFill>
                <a:latin typeface="Arial"/>
                <a:cs typeface="Arial"/>
              </a:rPr>
              <a:t> +H2O</a:t>
            </a:r>
            <a:endParaRPr lang="en-US" sz="2000" b="1" dirty="0" smtClean="0">
              <a:solidFill>
                <a:srgbClr val="00B0F0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Comparison of reactivity</a:t>
            </a:r>
            <a:br>
              <a:rPr lang="en-US" dirty="0" smtClean="0">
                <a:solidFill>
                  <a:srgbClr val="C00000"/>
                </a:solidFill>
              </a:rPr>
            </a:br>
            <a:r>
              <a:rPr lang="en-US" dirty="0" smtClean="0">
                <a:solidFill>
                  <a:srgbClr val="C00000"/>
                </a:solidFill>
              </a:rPr>
              <a:t> of Vinyl and </a:t>
            </a:r>
            <a:r>
              <a:rPr lang="en-US" dirty="0" err="1" smtClean="0">
                <a:solidFill>
                  <a:srgbClr val="C00000"/>
                </a:solidFill>
              </a:rPr>
              <a:t>Allyl</a:t>
            </a:r>
            <a:r>
              <a:rPr lang="en-US" dirty="0" smtClean="0">
                <a:solidFill>
                  <a:srgbClr val="C00000"/>
                </a:solidFill>
              </a:rPr>
              <a:t> chloride 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Percentage of ‘S’ Character  in C-</a:t>
            </a:r>
            <a:r>
              <a:rPr lang="en-US" dirty="0" err="1" smtClean="0">
                <a:solidFill>
                  <a:srgbClr val="FF0000"/>
                </a:solidFill>
              </a:rPr>
              <a:t>Cl</a:t>
            </a:r>
            <a:r>
              <a:rPr lang="en-US" dirty="0" smtClean="0">
                <a:solidFill>
                  <a:srgbClr val="FF0000"/>
                </a:solidFill>
              </a:rPr>
              <a:t> Bond:</a:t>
            </a:r>
          </a:p>
          <a:p>
            <a:r>
              <a:rPr lang="en-US" dirty="0" smtClean="0"/>
              <a:t>Chlorine atom in </a:t>
            </a:r>
            <a:r>
              <a:rPr lang="en-US" dirty="0" err="1" smtClean="0"/>
              <a:t>vinylchloride</a:t>
            </a:r>
            <a:r>
              <a:rPr lang="en-US" dirty="0" smtClean="0"/>
              <a:t> is attached to sp2 </a:t>
            </a:r>
            <a:r>
              <a:rPr lang="en-US" dirty="0" err="1" smtClean="0"/>
              <a:t>hybridised</a:t>
            </a:r>
            <a:r>
              <a:rPr lang="en-US" dirty="0" smtClean="0"/>
              <a:t> carbon where as chlorine atom in </a:t>
            </a:r>
            <a:r>
              <a:rPr lang="en-US" dirty="0" err="1" smtClean="0"/>
              <a:t>allyl</a:t>
            </a:r>
            <a:r>
              <a:rPr lang="en-US" dirty="0" smtClean="0"/>
              <a:t> chloride is attached to sp3 </a:t>
            </a:r>
            <a:r>
              <a:rPr lang="en-US" dirty="0" err="1" smtClean="0"/>
              <a:t>hybridised</a:t>
            </a:r>
            <a:r>
              <a:rPr lang="en-US" dirty="0" smtClean="0"/>
              <a:t> carbon.</a:t>
            </a:r>
          </a:p>
          <a:p>
            <a:r>
              <a:rPr lang="en-US" dirty="0" smtClean="0">
                <a:latin typeface="Arial"/>
                <a:cs typeface="Arial"/>
              </a:rPr>
              <a:t>% of s-character in vinyl chloride is 33.30 whereas in </a:t>
            </a:r>
            <a:r>
              <a:rPr lang="en-US" dirty="0" err="1" smtClean="0">
                <a:latin typeface="Arial"/>
                <a:cs typeface="Arial"/>
              </a:rPr>
              <a:t>allyl</a:t>
            </a:r>
            <a:r>
              <a:rPr lang="en-US" dirty="0" smtClean="0">
                <a:latin typeface="Arial"/>
                <a:cs typeface="Arial"/>
              </a:rPr>
              <a:t> chloride it is 25%</a:t>
            </a:r>
          </a:p>
          <a:p>
            <a:r>
              <a:rPr lang="en-US" dirty="0" smtClean="0">
                <a:solidFill>
                  <a:srgbClr val="0070C0"/>
                </a:solidFill>
                <a:latin typeface="Arial"/>
                <a:cs typeface="Arial"/>
              </a:rPr>
              <a:t>More the % of s-character </a:t>
            </a:r>
            <a:r>
              <a:rPr lang="en-US" dirty="0" err="1" smtClean="0">
                <a:solidFill>
                  <a:srgbClr val="0070C0"/>
                </a:solidFill>
                <a:latin typeface="Arial"/>
                <a:cs typeface="Arial"/>
              </a:rPr>
              <a:t>stroger</a:t>
            </a:r>
            <a:r>
              <a:rPr lang="en-US" dirty="0" smtClean="0">
                <a:solidFill>
                  <a:srgbClr val="0070C0"/>
                </a:solidFill>
                <a:latin typeface="Arial"/>
                <a:cs typeface="Arial"/>
              </a:rPr>
              <a:t> is the bond, hence vinyl chloride is less reactive as compare to </a:t>
            </a:r>
            <a:r>
              <a:rPr lang="en-US" dirty="0" err="1" smtClean="0">
                <a:solidFill>
                  <a:srgbClr val="0070C0"/>
                </a:solidFill>
                <a:latin typeface="Arial"/>
                <a:cs typeface="Arial"/>
              </a:rPr>
              <a:t>allyl</a:t>
            </a:r>
            <a:r>
              <a:rPr lang="en-US" dirty="0" smtClean="0">
                <a:solidFill>
                  <a:srgbClr val="0070C0"/>
                </a:solidFill>
                <a:latin typeface="Arial"/>
                <a:cs typeface="Arial"/>
              </a:rPr>
              <a:t> chloride</a:t>
            </a: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Double Bond Character in C-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Cl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bond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</a:t>
            </a:r>
            <a:r>
              <a:rPr lang="en-US" dirty="0" smtClean="0">
                <a:solidFill>
                  <a:srgbClr val="FF0000"/>
                </a:solidFill>
              </a:rPr>
              <a:t>-Orbital on chloride in vinyl chloride interacts with adjacent </a:t>
            </a:r>
            <a:r>
              <a:rPr lang="en-US" dirty="0" smtClean="0">
                <a:solidFill>
                  <a:srgbClr val="FF0000"/>
                </a:solidFill>
                <a:latin typeface="Century Schoolbook"/>
              </a:rPr>
              <a:t>-bond resulting in the formation of delocalization </a:t>
            </a:r>
            <a:r>
              <a:rPr lang="en-US" dirty="0" smtClean="0">
                <a:solidFill>
                  <a:srgbClr val="FF0000"/>
                </a:solidFill>
                <a:latin typeface="Century Schoolbook"/>
              </a:rPr>
              <a:t>of -bond </a:t>
            </a:r>
            <a:r>
              <a:rPr lang="en-US" dirty="0" smtClean="0">
                <a:solidFill>
                  <a:srgbClr val="FF0000"/>
                </a:solidFill>
                <a:latin typeface="Century Schoolbook"/>
              </a:rPr>
              <a:t>, Due to this </a:t>
            </a:r>
            <a:r>
              <a:rPr lang="en-US" dirty="0" err="1" smtClean="0">
                <a:solidFill>
                  <a:srgbClr val="FF0000"/>
                </a:solidFill>
                <a:latin typeface="Century Schoolbook"/>
              </a:rPr>
              <a:t>delocalization,c-cl</a:t>
            </a:r>
            <a:r>
              <a:rPr lang="en-US" dirty="0" smtClean="0">
                <a:solidFill>
                  <a:srgbClr val="FF0000"/>
                </a:solidFill>
                <a:latin typeface="Century Schoolbook"/>
              </a:rPr>
              <a:t> bond acquires partial double bond character.</a:t>
            </a:r>
          </a:p>
          <a:p>
            <a:r>
              <a:rPr lang="en-US" dirty="0" smtClean="0">
                <a:solidFill>
                  <a:srgbClr val="00B0F0"/>
                </a:solidFill>
                <a:latin typeface="Century Schoolbook"/>
              </a:rPr>
              <a:t>In case of </a:t>
            </a:r>
            <a:r>
              <a:rPr lang="en-US" dirty="0" err="1" smtClean="0">
                <a:solidFill>
                  <a:srgbClr val="00B0F0"/>
                </a:solidFill>
                <a:latin typeface="Century Schoolbook"/>
              </a:rPr>
              <a:t>allyl</a:t>
            </a:r>
            <a:r>
              <a:rPr lang="en-US" dirty="0" smtClean="0">
                <a:solidFill>
                  <a:srgbClr val="00B0F0"/>
                </a:solidFill>
                <a:latin typeface="Century Schoolbook"/>
              </a:rPr>
              <a:t> </a:t>
            </a:r>
            <a:r>
              <a:rPr lang="en-US" dirty="0" err="1" smtClean="0">
                <a:solidFill>
                  <a:srgbClr val="00B0F0"/>
                </a:solidFill>
                <a:latin typeface="Century Schoolbook"/>
              </a:rPr>
              <a:t>choride</a:t>
            </a:r>
            <a:r>
              <a:rPr lang="en-US" dirty="0" smtClean="0">
                <a:solidFill>
                  <a:srgbClr val="00B0F0"/>
                </a:solidFill>
                <a:latin typeface="Century Schoolbook"/>
              </a:rPr>
              <a:t> ,p-orbital on chlorine and -bond are separated by sp3 </a:t>
            </a:r>
            <a:r>
              <a:rPr lang="en-US" dirty="0" err="1" smtClean="0">
                <a:solidFill>
                  <a:srgbClr val="00B0F0"/>
                </a:solidFill>
                <a:latin typeface="Century Schoolbook"/>
              </a:rPr>
              <a:t>hybridised</a:t>
            </a:r>
            <a:r>
              <a:rPr lang="en-US" dirty="0" smtClean="0">
                <a:solidFill>
                  <a:srgbClr val="00B0F0"/>
                </a:solidFill>
                <a:latin typeface="Century Schoolbook"/>
              </a:rPr>
              <a:t> carbon atom hence delocalization of pi-molecular orbital are not possible hence vinyl chloride is less reactive than </a:t>
            </a:r>
            <a:r>
              <a:rPr lang="en-US" dirty="0" err="1" smtClean="0">
                <a:solidFill>
                  <a:srgbClr val="00B0F0"/>
                </a:solidFill>
                <a:latin typeface="Century Schoolbook"/>
              </a:rPr>
              <a:t>allyl</a:t>
            </a:r>
            <a:r>
              <a:rPr lang="en-US" dirty="0" smtClean="0">
                <a:solidFill>
                  <a:srgbClr val="00B0F0"/>
                </a:solidFill>
                <a:latin typeface="Century Schoolbook"/>
              </a:rPr>
              <a:t> chloride. 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1143000"/>
            <a:ext cx="92583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00B050"/>
                </a:solidFill>
              </a:rPr>
              <a:t>Extra Stability of </a:t>
            </a:r>
            <a:r>
              <a:rPr lang="en-US" dirty="0" err="1" smtClean="0">
                <a:solidFill>
                  <a:srgbClr val="00B050"/>
                </a:solidFill>
              </a:rPr>
              <a:t>Allyl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carbocation</a:t>
            </a:r>
            <a:endParaRPr lang="en-US" dirty="0">
              <a:solidFill>
                <a:srgbClr val="00B050"/>
              </a:solidFill>
            </a:endParaRPr>
          </a:p>
        </p:txBody>
      </p:sp>
      <p:pic>
        <p:nvPicPr>
          <p:cNvPr id="36866" name="Picture 2" descr="Illustrated Glossary of Organic Chemistry - Allyl carbocatio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52500" y="2057400"/>
            <a:ext cx="8458200" cy="13716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781300" y="3581400"/>
            <a:ext cx="464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Resonating Structure of </a:t>
            </a:r>
            <a:r>
              <a:rPr lang="en-US" dirty="0" err="1" smtClean="0">
                <a:solidFill>
                  <a:srgbClr val="FF0000"/>
                </a:solidFill>
              </a:rPr>
              <a:t>Allyl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Carbocation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6868" name="AutoShape 4" descr="Learn About Vinylic Carbocation | Chegg.co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0" name="AutoShape 6" descr="Learn About Vinylic Carbocation | Chegg.co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2" name="AutoShape 8" descr="Learn About Vinylic Carbocation | Chegg.co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4" name="AutoShape 10" descr="image"/>
          <p:cNvSpPr>
            <a:spLocks noChangeAspect="1" noChangeArrowheads="1"/>
          </p:cNvSpPr>
          <p:nvPr/>
        </p:nvSpPr>
        <p:spPr bwMode="auto">
          <a:xfrm>
            <a:off x="155575" y="-746125"/>
            <a:ext cx="1562100" cy="15621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00100" y="4191000"/>
            <a:ext cx="830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Note: No resonating  structure are possible for vinyl </a:t>
            </a:r>
            <a:r>
              <a:rPr lang="en-US" dirty="0" err="1" smtClean="0"/>
              <a:t>carbocation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952500" y="4953000"/>
            <a:ext cx="8153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More reactivity of </a:t>
            </a:r>
            <a:r>
              <a:rPr lang="en-US" dirty="0" err="1" smtClean="0"/>
              <a:t>allyl</a:t>
            </a:r>
            <a:r>
              <a:rPr lang="en-US" dirty="0" smtClean="0"/>
              <a:t> </a:t>
            </a:r>
            <a:r>
              <a:rPr lang="en-US" dirty="0" err="1" smtClean="0"/>
              <a:t>carbocation</a:t>
            </a:r>
            <a:r>
              <a:rPr lang="en-US" dirty="0" smtClean="0"/>
              <a:t> than a vinyl chloride is also supported by the fact that vinyl </a:t>
            </a:r>
            <a:r>
              <a:rPr lang="en-US" dirty="0" err="1" smtClean="0"/>
              <a:t>carbocation</a:t>
            </a:r>
            <a:r>
              <a:rPr lang="en-US" dirty="0" smtClean="0"/>
              <a:t> are relatively unstable and </a:t>
            </a:r>
            <a:r>
              <a:rPr lang="en-US" dirty="0" err="1" smtClean="0"/>
              <a:t>allyl</a:t>
            </a:r>
            <a:r>
              <a:rPr lang="en-US" dirty="0" smtClean="0"/>
              <a:t> </a:t>
            </a:r>
            <a:r>
              <a:rPr lang="en-US" dirty="0" err="1" smtClean="0"/>
              <a:t>carbocations</a:t>
            </a:r>
            <a:r>
              <a:rPr lang="en-US" dirty="0" smtClean="0"/>
              <a:t> are stabilized by resonance as shown above hence </a:t>
            </a:r>
            <a:r>
              <a:rPr lang="en-US" dirty="0" err="1" smtClean="0"/>
              <a:t>allyl</a:t>
            </a:r>
            <a:r>
              <a:rPr lang="en-US" dirty="0" smtClean="0"/>
              <a:t> chloride are more reactive than vinyl chloride.</a:t>
            </a:r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" y="838200"/>
            <a:ext cx="9353550" cy="1371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In case of </a:t>
            </a:r>
            <a:r>
              <a:rPr lang="en-US" dirty="0" err="1" smtClean="0">
                <a:solidFill>
                  <a:srgbClr val="FF0000"/>
                </a:solidFill>
              </a:rPr>
              <a:t>chloroethylene</a:t>
            </a:r>
            <a:r>
              <a:rPr lang="en-US" dirty="0" smtClean="0">
                <a:solidFill>
                  <a:srgbClr val="FF0000"/>
                </a:solidFill>
              </a:rPr>
              <a:t> , halogen is </a:t>
            </a:r>
            <a:r>
              <a:rPr lang="en-US" dirty="0" err="1" smtClean="0">
                <a:solidFill>
                  <a:srgbClr val="FF0000"/>
                </a:solidFill>
              </a:rPr>
              <a:t>attatached</a:t>
            </a:r>
            <a:r>
              <a:rPr lang="en-US" dirty="0" smtClean="0">
                <a:solidFill>
                  <a:srgbClr val="FF0000"/>
                </a:solidFill>
              </a:rPr>
              <a:t> to which type of carbon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Font typeface="+mj-lt"/>
              <a:buAutoNum type="alphaUcPeriod"/>
            </a:pPr>
            <a:r>
              <a:rPr lang="en-US" dirty="0" smtClean="0"/>
              <a:t>Sp</a:t>
            </a:r>
          </a:p>
          <a:p>
            <a:pPr marL="624078" indent="-514350">
              <a:buFont typeface="+mj-lt"/>
              <a:buAutoNum type="alphaUcPeriod"/>
            </a:pPr>
            <a:r>
              <a:rPr lang="en-US" dirty="0" smtClean="0"/>
              <a:t>Sp2</a:t>
            </a:r>
          </a:p>
          <a:p>
            <a:pPr marL="624078" indent="-514350">
              <a:buFont typeface="+mj-lt"/>
              <a:buAutoNum type="alphaUcPeriod"/>
            </a:pPr>
            <a:r>
              <a:rPr lang="en-US" dirty="0" smtClean="0"/>
              <a:t>Sp3</a:t>
            </a:r>
          </a:p>
          <a:p>
            <a:pPr marL="624078" indent="-514350">
              <a:buFont typeface="+mj-lt"/>
              <a:buAutoNum type="alphaUcPeriod"/>
            </a:pPr>
            <a:r>
              <a:rPr lang="en-US" dirty="0" smtClean="0"/>
              <a:t>sp2d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571500" y="2743200"/>
            <a:ext cx="1524000" cy="457200"/>
          </a:xfrm>
          <a:prstGeom prst="roundRect">
            <a:avLst/>
          </a:prstGeom>
          <a:noFill/>
          <a:ln w="38100" cmpd="sng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622</TotalTime>
  <Words>430</Words>
  <Application>Microsoft Office PowerPoint</Application>
  <PresentationFormat>35mm Slides</PresentationFormat>
  <Paragraphs>59</Paragraphs>
  <Slides>10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  <vt:variant>
        <vt:lpstr>Custom Shows</vt:lpstr>
      </vt:variant>
      <vt:variant>
        <vt:i4>1</vt:i4>
      </vt:variant>
    </vt:vector>
  </HeadingPairs>
  <TitlesOfParts>
    <vt:vector size="12" baseType="lpstr">
      <vt:lpstr>Urban</vt:lpstr>
      <vt:lpstr>Shri. Shivaji  Education Society Amravati’s SHRI.SHIVAJI SCIENCE &amp;  ARTS COLLEGE, CHIKHLI.</vt:lpstr>
      <vt:lpstr>CONTENT/SYLLABUS</vt:lpstr>
      <vt:lpstr>Introduction</vt:lpstr>
      <vt:lpstr>Synthesis of Vinyl Chloride from Acetylene</vt:lpstr>
      <vt:lpstr>Reactions of Vinyl Chloride</vt:lpstr>
      <vt:lpstr>Comparison of reactivity  of Vinyl and Allyl chloride </vt:lpstr>
      <vt:lpstr>Double Bond Character in C-Cl bond</vt:lpstr>
      <vt:lpstr>Extra Stability of Allyl carbocation</vt:lpstr>
      <vt:lpstr>In case of chloroethylene , halogen is attatached to which type of carbon</vt:lpstr>
      <vt:lpstr>Thanks !!!</vt:lpstr>
      <vt:lpstr>Custom Show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Shri.Shivaji Education Society Amravati’s SHRI.SHIVAJI SCIENCE &amp; AND ARTS COLLEGE,CHIKHLI.</dc:title>
  <dc:creator>sandip</dc:creator>
  <cp:lastModifiedBy>User</cp:lastModifiedBy>
  <cp:revision>71</cp:revision>
  <dcterms:created xsi:type="dcterms:W3CDTF">2006-08-16T00:00:00Z</dcterms:created>
  <dcterms:modified xsi:type="dcterms:W3CDTF">2021-07-27T08:47:22Z</dcterms:modified>
</cp:coreProperties>
</file>